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79" r:id="rId2"/>
    <p:sldId id="257" r:id="rId3"/>
    <p:sldId id="280" r:id="rId4"/>
    <p:sldId id="287" r:id="rId5"/>
    <p:sldId id="258" r:id="rId6"/>
    <p:sldId id="260" r:id="rId7"/>
    <p:sldId id="273" r:id="rId8"/>
    <p:sldId id="277" r:id="rId9"/>
    <p:sldId id="261" r:id="rId10"/>
    <p:sldId id="262" r:id="rId11"/>
    <p:sldId id="283" r:id="rId12"/>
    <p:sldId id="282" r:id="rId13"/>
    <p:sldId id="281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8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B7BD"/>
    <a:srgbClr val="3399FF"/>
    <a:srgbClr val="0088EE"/>
    <a:srgbClr val="333300"/>
    <a:srgbClr val="336600"/>
    <a:srgbClr val="003300"/>
    <a:srgbClr val="008000"/>
    <a:srgbClr val="EDE4BC"/>
    <a:srgbClr val="3366CC"/>
    <a:srgbClr val="66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 showGuides="1">
      <p:cViewPr varScale="1">
        <p:scale>
          <a:sx n="86" d="100"/>
          <a:sy n="86" d="100"/>
        </p:scale>
        <p:origin x="1291" y="48"/>
      </p:cViewPr>
      <p:guideLst>
        <p:guide orient="horz" pos="2208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8/3/2023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slide" Target="slide7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media" Target="../media/media1.wav"/><Relationship Id="rId7" Type="http://schemas.openxmlformats.org/officeDocument/2006/relationships/image" Target="../media/image9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slide" Target="slide5.xml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 noGrp="1"/>
          </p:cNvSpPr>
          <p:nvPr>
            <p:ph type="title"/>
          </p:nvPr>
        </p:nvSpPr>
        <p:spPr>
          <a:xfrm>
            <a:off x="457200" y="148438"/>
            <a:ext cx="7620000" cy="1200329"/>
          </a:xfrm>
          <a:prstGeom prst="rect">
            <a:avLst/>
          </a:prstGeom>
          <a:solidFill>
            <a:srgbClr val="3399FF">
              <a:alpha val="84000"/>
            </a:srgbClr>
          </a:solidFill>
          <a:effectLst>
            <a:glow rad="127000">
              <a:schemeClr val="accent1">
                <a:alpha val="91000"/>
              </a:schemeClr>
            </a:glow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</a:rPr>
              <a:t>* Which school do you like best? Talk about it.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9825" y="1074296"/>
            <a:ext cx="2846430" cy="17961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185" y="2907994"/>
            <a:ext cx="2740269" cy="17961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487" y="4027911"/>
            <a:ext cx="2758633" cy="17961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21792" y="4763161"/>
            <a:ext cx="1987296" cy="369332"/>
          </a:xfrm>
          <a:prstGeom prst="rect">
            <a:avLst/>
          </a:prstGeom>
          <a:solidFill>
            <a:srgbClr val="0FB7BD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b="1" dirty="0"/>
              <a:t>AN SON SCHOOL </a:t>
            </a:r>
            <a:endParaRPr lang="en-GB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547066" y="2907994"/>
            <a:ext cx="2207302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DREAM SCHOOL</a:t>
            </a:r>
            <a:endParaRPr lang="en-GB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03648" y="5824054"/>
            <a:ext cx="2682240" cy="369332"/>
          </a:xfrm>
          <a:prstGeom prst="rect">
            <a:avLst/>
          </a:prstGeom>
          <a:solidFill>
            <a:srgbClr val="EF008D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INTERNATIONAL SCHOOL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1546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13416"/>
            <a:ext cx="587409" cy="6043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865204" y="31846"/>
            <a:ext cx="7571225" cy="1200329"/>
          </a:xfrm>
          <a:prstGeom prst="rect">
            <a:avLst/>
          </a:prstGeom>
          <a:solidFill>
            <a:srgbClr val="0FB7BD">
              <a:alpha val="77000"/>
            </a:srgb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Use the answers in </a:t>
            </a:r>
            <a:r>
              <a:rPr lang="en-US" sz="24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to write a paragraph of 40-50 words about your school. You can refer to the reading passages to help you.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" y="1469353"/>
            <a:ext cx="9032964" cy="5388647"/>
          </a:xfrm>
          <a:prstGeom prst="rect">
            <a:avLst/>
          </a:prstGeom>
        </p:spPr>
      </p:pic>
      <p:cxnSp>
        <p:nvCxnSpPr>
          <p:cNvPr id="17" name="Straight Connector 16"/>
          <p:cNvCxnSpPr/>
          <p:nvPr/>
        </p:nvCxnSpPr>
        <p:spPr>
          <a:xfrm flipV="1">
            <a:off x="1828800" y="3839000"/>
            <a:ext cx="54864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1828800" y="4396501"/>
            <a:ext cx="54864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1828800" y="4951520"/>
            <a:ext cx="54864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1828800" y="5509021"/>
            <a:ext cx="54864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1828800" y="6072901"/>
            <a:ext cx="54864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3657602" y="2728657"/>
            <a:ext cx="36576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1828800" y="3286158"/>
            <a:ext cx="54864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499180" y="2266992"/>
            <a:ext cx="58160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mic Sans MS" panose="030F0702030302020204" pitchFamily="66" charset="0"/>
              </a:rPr>
              <a:t>My school is </a:t>
            </a:r>
          </a:p>
        </p:txBody>
      </p:sp>
    </p:spTree>
    <p:extLst>
      <p:ext uri="{BB962C8B-B14F-4D97-AF65-F5344CB8AC3E}">
        <p14:creationId xmlns:p14="http://schemas.microsoft.com/office/powerpoint/2010/main" val="11181354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838200" y="153988"/>
            <a:ext cx="6858000" cy="584775"/>
          </a:xfrm>
          <a:prstGeom prst="rect">
            <a:avLst/>
          </a:prstGeom>
          <a:solidFill>
            <a:srgbClr val="0FB7BD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solidFill>
                  <a:srgbClr val="FF0000"/>
                </a:solidFill>
                <a:latin typeface=".VnVogueH" pitchFamily="34" charset="0"/>
              </a:rPr>
              <a:t>Write  about your school</a:t>
            </a: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152400" y="990600"/>
            <a:ext cx="8991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/>
              <a:t>1. Name of the school: </a:t>
            </a:r>
            <a:r>
              <a:rPr lang="en-US" sz="2800" dirty="0">
                <a:solidFill>
                  <a:srgbClr val="7030A0"/>
                </a:solidFill>
              </a:rPr>
              <a:t>Nguyen </a:t>
            </a:r>
            <a:r>
              <a:rPr lang="en-US" sz="2800" dirty="0" err="1">
                <a:solidFill>
                  <a:srgbClr val="7030A0"/>
                </a:solidFill>
              </a:rPr>
              <a:t>Trai</a:t>
            </a:r>
            <a:r>
              <a:rPr lang="en-US" sz="2800" dirty="0">
                <a:solidFill>
                  <a:srgbClr val="7030A0"/>
                </a:solidFill>
              </a:rPr>
              <a:t> Secondary school</a:t>
            </a: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152400" y="1524000"/>
            <a:ext cx="7772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/>
              <a:t>2. Location: </a:t>
            </a:r>
            <a:r>
              <a:rPr lang="en-US" sz="2800" dirty="0">
                <a:solidFill>
                  <a:srgbClr val="9900CC"/>
                </a:solidFill>
              </a:rPr>
              <a:t> Mo </a:t>
            </a:r>
            <a:r>
              <a:rPr lang="en-US" sz="2800" dirty="0" err="1">
                <a:solidFill>
                  <a:srgbClr val="9900CC"/>
                </a:solidFill>
              </a:rPr>
              <a:t>Duc</a:t>
            </a:r>
            <a:r>
              <a:rPr lang="en-US" sz="2800" dirty="0">
                <a:solidFill>
                  <a:srgbClr val="9900CC"/>
                </a:solidFill>
              </a:rPr>
              <a:t> </a:t>
            </a:r>
            <a:r>
              <a:rPr lang="en-US" sz="2800" dirty="0" err="1">
                <a:solidFill>
                  <a:srgbClr val="9900CC"/>
                </a:solidFill>
              </a:rPr>
              <a:t>distric</a:t>
            </a:r>
            <a:r>
              <a:rPr lang="en-US" sz="2800" dirty="0">
                <a:solidFill>
                  <a:srgbClr val="9900CC"/>
                </a:solidFill>
              </a:rPr>
              <a:t> ,</a:t>
            </a:r>
            <a:r>
              <a:rPr lang="en-US" sz="2800" dirty="0" err="1">
                <a:solidFill>
                  <a:srgbClr val="9900CC"/>
                </a:solidFill>
              </a:rPr>
              <a:t>Quang</a:t>
            </a:r>
            <a:r>
              <a:rPr lang="en-US" sz="2800" dirty="0">
                <a:solidFill>
                  <a:srgbClr val="9900CC"/>
                </a:solidFill>
              </a:rPr>
              <a:t> </a:t>
            </a:r>
            <a:r>
              <a:rPr lang="en-US" sz="2800" dirty="0" err="1">
                <a:solidFill>
                  <a:srgbClr val="9900CC"/>
                </a:solidFill>
              </a:rPr>
              <a:t>Ngai</a:t>
            </a:r>
            <a:r>
              <a:rPr lang="en-US" sz="2800" dirty="0">
                <a:solidFill>
                  <a:srgbClr val="9900CC"/>
                </a:solidFill>
              </a:rPr>
              <a:t> City</a:t>
            </a: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152400" y="2057400"/>
            <a:ext cx="8382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/>
              <a:t>3. Number of students and teachers: </a:t>
            </a:r>
            <a:r>
              <a:rPr lang="en-US" sz="2800" dirty="0">
                <a:solidFill>
                  <a:srgbClr val="9900CC"/>
                </a:solidFill>
              </a:rPr>
              <a:t>50 teachers / more than 500 students</a:t>
            </a: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152400" y="3048000"/>
            <a:ext cx="8382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/>
              <a:t>4. Activities at school: </a:t>
            </a:r>
            <a:r>
              <a:rPr lang="en-US" sz="2800" dirty="0">
                <a:solidFill>
                  <a:srgbClr val="9900CC"/>
                </a:solidFill>
              </a:rPr>
              <a:t>study in the morning/ join outdoor activities/ </a:t>
            </a:r>
            <a:r>
              <a:rPr lang="en-US" sz="2800" u="sng" dirty="0">
                <a:solidFill>
                  <a:srgbClr val="FF0000"/>
                </a:solidFill>
              </a:rPr>
              <a:t>read books in the library at break time</a:t>
            </a:r>
            <a:r>
              <a:rPr lang="en-US" sz="2800" dirty="0">
                <a:solidFill>
                  <a:srgbClr val="9900CC"/>
                </a:solidFill>
              </a:rPr>
              <a:t>.</a:t>
            </a:r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152401" y="4353580"/>
            <a:ext cx="8382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/>
              <a:t>5. Great things about school: </a:t>
            </a:r>
            <a:r>
              <a:rPr lang="en-US" sz="2800" dirty="0">
                <a:solidFill>
                  <a:srgbClr val="9900CC"/>
                </a:solidFill>
              </a:rPr>
              <a:t>big, playground…</a:t>
            </a:r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152400" y="4810780"/>
            <a:ext cx="7391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dirty="0"/>
              <a:t>6</a:t>
            </a:r>
            <a:r>
              <a:rPr lang="en-US" sz="2800" dirty="0"/>
              <a:t>. Clothing: </a:t>
            </a:r>
            <a:r>
              <a:rPr lang="en-US" sz="2800" dirty="0">
                <a:solidFill>
                  <a:srgbClr val="9900CC"/>
                </a:solidFill>
              </a:rPr>
              <a:t>wear  uniform  every day</a:t>
            </a:r>
          </a:p>
        </p:txBody>
      </p:sp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152400" y="5257800"/>
            <a:ext cx="85344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/>
              <a:t>7. Subject you like: </a:t>
            </a:r>
            <a:r>
              <a:rPr lang="en-US" sz="2800" dirty="0">
                <a:solidFill>
                  <a:srgbClr val="9900CC"/>
                </a:solidFill>
              </a:rPr>
              <a:t>Math, Literature, English…. </a:t>
            </a:r>
          </a:p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9900CC"/>
                </a:solidFill>
              </a:rPr>
              <a:t>Because …important, funny, interesting.</a:t>
            </a:r>
          </a:p>
        </p:txBody>
      </p:sp>
      <p:sp>
        <p:nvSpPr>
          <p:cNvPr id="8202" name="Text Box 10"/>
          <p:cNvSpPr txBox="1">
            <a:spLocks noChangeArrowheads="1"/>
          </p:cNvSpPr>
          <p:nvPr/>
        </p:nvSpPr>
        <p:spPr bwMode="auto">
          <a:xfrm>
            <a:off x="152400" y="5562600"/>
            <a:ext cx="75438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en-US" sz="2800" dirty="0"/>
          </a:p>
          <a:p>
            <a:pPr>
              <a:spcBef>
                <a:spcPct val="50000"/>
              </a:spcBef>
            </a:pPr>
            <a:r>
              <a:rPr lang="en-US" sz="2800" dirty="0"/>
              <a:t>8. Activities after school: </a:t>
            </a:r>
            <a:r>
              <a:rPr lang="en-US" sz="2800" dirty="0">
                <a:solidFill>
                  <a:srgbClr val="9900CC"/>
                </a:solidFill>
              </a:rPr>
              <a:t>play sports / go home</a:t>
            </a:r>
          </a:p>
        </p:txBody>
      </p:sp>
    </p:spTree>
    <p:extLst>
      <p:ext uri="{BB962C8B-B14F-4D97-AF65-F5344CB8AC3E}">
        <p14:creationId xmlns:p14="http://schemas.microsoft.com/office/powerpoint/2010/main" val="22733222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FB7BD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/>
          <a:lstStyle/>
          <a:p>
            <a:r>
              <a:rPr lang="en-GB" b="1" dirty="0">
                <a:solidFill>
                  <a:srgbClr val="FF0000"/>
                </a:solidFill>
              </a:rPr>
              <a:t>Model writing: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97536" y="1255776"/>
            <a:ext cx="8180832" cy="5108448"/>
          </a:xfrm>
          <a:prstGeom prst="roundRect">
            <a:avLst/>
          </a:prstGeom>
          <a:solidFill>
            <a:srgbClr val="EDE4BC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723632" cy="4117848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GB" sz="2400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Hi. My name is ... . I am now a student at Nguyen </a:t>
            </a:r>
            <a:r>
              <a:rPr lang="en-GB" sz="2400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Trai</a:t>
            </a:r>
            <a:r>
              <a:rPr lang="en-GB" sz="2400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lower secondary school. It is a large school in </a:t>
            </a:r>
            <a:r>
              <a:rPr lang="en-GB" sz="2400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GB" sz="2400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Ngai</a:t>
            </a:r>
            <a:r>
              <a:rPr lang="en-GB" sz="2400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 City. It has 30 classrooms and about 700 students. The school is and clean and cool with many green trees. We study in both the morning and afternoon . </a:t>
            </a:r>
            <a:r>
              <a:rPr lang="en-US" sz="2400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The teachers at my school are nice and very helpful, </a:t>
            </a:r>
            <a:r>
              <a:rPr lang="en-GB" sz="2400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students are friendly. We join many outdoor activities at </a:t>
            </a:r>
            <a:r>
              <a:rPr lang="en-GB" sz="2400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breaktime</a:t>
            </a:r>
            <a:r>
              <a:rPr lang="en-GB" sz="2400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. We wear our uniform every day. </a:t>
            </a:r>
            <a:r>
              <a:rPr lang="en-US" sz="2400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We study many subjects like </a:t>
            </a:r>
            <a:r>
              <a:rPr lang="en-US" sz="2400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maths</a:t>
            </a:r>
            <a:r>
              <a:rPr lang="en-US" sz="2400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400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literature English, history……I love my school very much.</a:t>
            </a:r>
            <a:endParaRPr lang="en-GB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02487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B050"/>
            </a:gs>
            <a:gs pos="10000">
              <a:schemeClr val="bg1">
                <a:shade val="100000"/>
                <a:satMod val="115000"/>
              </a:schemeClr>
            </a:gs>
            <a:gs pos="100000">
              <a:schemeClr val="bg1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pPr/>
              <a:t>13</a:t>
            </a:fld>
            <a:endParaRPr lang="en-GB" dirty="0"/>
          </a:p>
        </p:txBody>
      </p:sp>
      <p:pic>
        <p:nvPicPr>
          <p:cNvPr id="4" name="Picture 3" descr="Animation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38" y="5499100"/>
            <a:ext cx="2447925" cy="160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Animation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4886325"/>
            <a:ext cx="2447925" cy="160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Animation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76200"/>
            <a:ext cx="2500312" cy="160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Animation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1838" y="0"/>
            <a:ext cx="2357437" cy="160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WordArt 7"/>
          <p:cNvSpPr>
            <a:spLocks noChangeArrowheads="1" noChangeShapeType="1" noTextEdit="1"/>
          </p:cNvSpPr>
          <p:nvPr/>
        </p:nvSpPr>
        <p:spPr bwMode="auto">
          <a:xfrm>
            <a:off x="2564213" y="1679575"/>
            <a:ext cx="3400425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  <a:contourClr>
                <a:srgbClr val="C00000"/>
              </a:contourClr>
            </a:sp3d>
          </a:bodyPr>
          <a:lstStyle/>
          <a:p>
            <a:pPr algn="ctr"/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HOMEWORK  </a:t>
            </a:r>
          </a:p>
        </p:txBody>
      </p:sp>
      <p:grpSp>
        <p:nvGrpSpPr>
          <p:cNvPr id="9" name="Group 9"/>
          <p:cNvGrpSpPr>
            <a:grpSpLocks/>
          </p:cNvGrpSpPr>
          <p:nvPr/>
        </p:nvGrpSpPr>
        <p:grpSpPr bwMode="auto">
          <a:xfrm>
            <a:off x="4351338" y="6157913"/>
            <a:ext cx="3733800" cy="304800"/>
            <a:chOff x="0" y="0"/>
            <a:chExt cx="5760" cy="240"/>
          </a:xfrm>
        </p:grpSpPr>
        <p:pic>
          <p:nvPicPr>
            <p:cNvPr id="10" name="Picture 10" descr="J0099170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024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1" descr="J0099170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4" y="0"/>
              <a:ext cx="2736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" name="Group 12"/>
          <p:cNvGrpSpPr>
            <a:grpSpLocks/>
          </p:cNvGrpSpPr>
          <p:nvPr/>
        </p:nvGrpSpPr>
        <p:grpSpPr bwMode="auto">
          <a:xfrm rot="5400000">
            <a:off x="6588125" y="3162300"/>
            <a:ext cx="4419600" cy="381000"/>
            <a:chOff x="0" y="0"/>
            <a:chExt cx="5760" cy="240"/>
          </a:xfrm>
        </p:grpSpPr>
        <p:pic>
          <p:nvPicPr>
            <p:cNvPr id="13" name="Picture 13" descr="J0099170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024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14" descr="J0099170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4" y="0"/>
              <a:ext cx="2736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" name="Group 15"/>
          <p:cNvGrpSpPr>
            <a:grpSpLocks/>
          </p:cNvGrpSpPr>
          <p:nvPr/>
        </p:nvGrpSpPr>
        <p:grpSpPr bwMode="auto">
          <a:xfrm rot="5400000">
            <a:off x="-1989137" y="3314700"/>
            <a:ext cx="4572000" cy="381000"/>
            <a:chOff x="0" y="0"/>
            <a:chExt cx="5760" cy="240"/>
          </a:xfrm>
        </p:grpSpPr>
        <p:pic>
          <p:nvPicPr>
            <p:cNvPr id="16" name="Picture 16" descr="J0099170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024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17" descr="J0099170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4" y="0"/>
              <a:ext cx="2736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1533525" y="4098735"/>
            <a:ext cx="607695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lvl="1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55904" y="2828836"/>
            <a:ext cx="7329234" cy="2246769"/>
          </a:xfrm>
          <a:prstGeom prst="rect">
            <a:avLst/>
          </a:prstGeom>
          <a:solidFill>
            <a:srgbClr val="3399FF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br>
              <a:rPr lang="en-GB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en-GB" sz="2800" b="1" dirty="0">
                <a:latin typeface="Times New Roman" pitchFamily="18" charset="0"/>
                <a:cs typeface="Times New Roman" pitchFamily="18" charset="0"/>
              </a:rPr>
              <a:t>- Learn by heart all the new words.</a:t>
            </a:r>
            <a:br>
              <a:rPr lang="en-GB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en-GB" sz="2800" b="1" dirty="0">
                <a:latin typeface="Times New Roman" pitchFamily="18" charset="0"/>
                <a:cs typeface="Times New Roman" pitchFamily="18" charset="0"/>
              </a:rPr>
              <a:t>- Rewrite the webpage for your school in the notebook</a:t>
            </a: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Prepare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Looking back - Project</a:t>
            </a:r>
            <a:endParaRPr lang="en-GB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33678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257" y="2545169"/>
            <a:ext cx="4176100" cy="732987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42" y="2542074"/>
            <a:ext cx="961782" cy="77761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83046" y="3307849"/>
            <a:ext cx="26894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FB7BD"/>
                </a:solidFill>
              </a:rPr>
              <a:t>I. Listening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762881" y="3319685"/>
            <a:ext cx="26894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FB7BD"/>
                </a:solidFill>
              </a:rPr>
              <a:t>II . Writing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492369" y="1616576"/>
            <a:ext cx="4176215" cy="621372"/>
          </a:xfrm>
          <a:prstGeom prst="rect">
            <a:avLst/>
          </a:prstGeom>
          <a:solidFill>
            <a:srgbClr val="0FB7BD"/>
          </a:solidFill>
          <a:ln>
            <a:solidFill>
              <a:srgbClr val="FF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.VnArabia" pitchFamily="34" charset="0"/>
              </a:rPr>
              <a:t> LESSON 6</a:t>
            </a:r>
            <a:endParaRPr lang="en-GB" sz="3600" dirty="0">
              <a:latin typeface=".VnArabia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77941" y="112669"/>
            <a:ext cx="8451669" cy="1058092"/>
          </a:xfrm>
          <a:prstGeom prst="roundRect">
            <a:avLst/>
          </a:prstGeom>
          <a:solidFill>
            <a:srgbClr val="0FB7BD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UNIT 1: MY NEW SCHOOL</a:t>
            </a:r>
            <a:endParaRPr lang="en-GB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4562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1376" y="919978"/>
            <a:ext cx="2609088" cy="52322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b="1" dirty="0">
                <a:latin typeface=".VnArabia" pitchFamily="34" charset="0"/>
              </a:rPr>
              <a:t>* Vocabulary.</a:t>
            </a:r>
            <a:endParaRPr lang="en-GB" sz="2800" b="1" dirty="0">
              <a:latin typeface=".VnArabia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5816" y="1317998"/>
            <a:ext cx="76784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- foreign language (n):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ngôn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</a:t>
            </a:r>
            <a:endParaRPr lang="en-GB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5816" y="1766578"/>
            <a:ext cx="647484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- helpful ( </a:t>
            </a:r>
            <a:r>
              <a:rPr lang="en-US" sz="3200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adj</a:t>
            </a:r>
            <a:r>
              <a:rPr lang="en-US" sz="32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):   hay </a:t>
            </a:r>
            <a:r>
              <a:rPr lang="en-US" sz="3200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2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sz="32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  <a:endParaRPr lang="en-GB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7006" y="2211372"/>
            <a:ext cx="45143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favourite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adj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):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thích</a:t>
            </a:r>
            <a:endParaRPr lang="en-GB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17799" y="2720078"/>
            <a:ext cx="71128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- friendly (</a:t>
            </a:r>
            <a:r>
              <a:rPr lang="en-US" sz="3200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adj</a:t>
            </a:r>
            <a:r>
              <a:rPr lang="en-US" sz="32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):    </a:t>
            </a:r>
            <a:r>
              <a:rPr lang="en-US" sz="3200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2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thiện</a:t>
            </a:r>
            <a:r>
              <a:rPr lang="en-US" sz="32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                      </a:t>
            </a:r>
            <a:endParaRPr lang="en-GB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0967" y="108978"/>
            <a:ext cx="26894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FB7BD"/>
                </a:solidFill>
              </a:rPr>
              <a:t>I. Listening</a:t>
            </a:r>
          </a:p>
        </p:txBody>
      </p:sp>
      <p:sp>
        <p:nvSpPr>
          <p:cNvPr id="9" name="Rectangle 8"/>
          <p:cNvSpPr/>
          <p:nvPr/>
        </p:nvSpPr>
        <p:spPr>
          <a:xfrm>
            <a:off x="517799" y="3330499"/>
            <a:ext cx="65213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- biology (n):    </a:t>
            </a:r>
            <a:r>
              <a:rPr lang="en-US" sz="3200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                      </a:t>
            </a:r>
            <a:endParaRPr lang="en-GB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27284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1376" y="621792"/>
            <a:ext cx="5096888" cy="52322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b="1" dirty="0">
                <a:latin typeface=".VnArabia" pitchFamily="34" charset="0"/>
              </a:rPr>
              <a:t>* Checking Vocabulary.</a:t>
            </a:r>
            <a:endParaRPr lang="en-GB" sz="2800" b="1" dirty="0">
              <a:latin typeface=".VnArabia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5816" y="1317998"/>
            <a:ext cx="40574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foreign language (n):</a:t>
            </a:r>
            <a:endParaRPr lang="en-GB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5816" y="1766578"/>
            <a:ext cx="283603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helpful (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adj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):</a:t>
            </a:r>
            <a:endParaRPr lang="en-GB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7006" y="2211372"/>
            <a:ext cx="30989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favourite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adj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):</a:t>
            </a:r>
            <a:endParaRPr lang="en-GB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17799" y="2720078"/>
            <a:ext cx="28937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friendly (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adj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):</a:t>
            </a:r>
            <a:endParaRPr lang="en-GB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1376" y="3964221"/>
            <a:ext cx="26894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FB7BD"/>
                </a:solidFill>
                <a:latin typeface="Times New Roman" pitchFamily="18" charset="0"/>
                <a:cs typeface="Times New Roman" pitchFamily="18" charset="0"/>
              </a:rPr>
              <a:t>I. Listening</a:t>
            </a:r>
          </a:p>
        </p:txBody>
      </p:sp>
      <p:sp>
        <p:nvSpPr>
          <p:cNvPr id="9" name="Rectangle 8"/>
          <p:cNvSpPr/>
          <p:nvPr/>
        </p:nvSpPr>
        <p:spPr>
          <a:xfrm>
            <a:off x="517799" y="3330499"/>
            <a:ext cx="24384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biology (n):</a:t>
            </a:r>
            <a:endParaRPr lang="en-GB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393161" y="1328183"/>
            <a:ext cx="37882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ngôn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GB" sz="3200" dirty="0"/>
          </a:p>
        </p:txBody>
      </p:sp>
      <p:sp>
        <p:nvSpPr>
          <p:cNvPr id="10" name="Rectangle 9"/>
          <p:cNvSpPr/>
          <p:nvPr/>
        </p:nvSpPr>
        <p:spPr>
          <a:xfrm>
            <a:off x="4320009" y="1828435"/>
            <a:ext cx="22365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hay </a:t>
            </a:r>
            <a:r>
              <a:rPr lang="en-US" sz="3200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2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sz="32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GB" sz="3200" dirty="0"/>
          </a:p>
        </p:txBody>
      </p:sp>
      <p:sp>
        <p:nvSpPr>
          <p:cNvPr id="11" name="Rectangle 10"/>
          <p:cNvSpPr/>
          <p:nvPr/>
        </p:nvSpPr>
        <p:spPr>
          <a:xfrm>
            <a:off x="4393161" y="2303482"/>
            <a:ext cx="17011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thích</a:t>
            </a:r>
            <a:endParaRPr lang="en-GB" sz="3200" dirty="0"/>
          </a:p>
        </p:txBody>
      </p:sp>
      <p:sp>
        <p:nvSpPr>
          <p:cNvPr id="12" name="Rectangle 11"/>
          <p:cNvSpPr/>
          <p:nvPr/>
        </p:nvSpPr>
        <p:spPr>
          <a:xfrm>
            <a:off x="4278972" y="2814863"/>
            <a:ext cx="191751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2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thiện</a:t>
            </a:r>
            <a:r>
              <a:rPr lang="en-US" sz="32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GB" sz="3200" dirty="0"/>
          </a:p>
        </p:txBody>
      </p:sp>
      <p:sp>
        <p:nvSpPr>
          <p:cNvPr id="13" name="Rectangle 12"/>
          <p:cNvSpPr/>
          <p:nvPr/>
        </p:nvSpPr>
        <p:spPr>
          <a:xfrm>
            <a:off x="4219501" y="3375254"/>
            <a:ext cx="16674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024675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159" y="4028420"/>
            <a:ext cx="6291943" cy="232906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74839"/>
            <a:ext cx="627229" cy="681509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sp>
        <p:nvSpPr>
          <p:cNvPr id="12" name="TextBox 11"/>
          <p:cNvSpPr txBox="1"/>
          <p:nvPr/>
        </p:nvSpPr>
        <p:spPr>
          <a:xfrm>
            <a:off x="827312" y="25323"/>
            <a:ext cx="7620001" cy="1292662"/>
          </a:xfrm>
          <a:prstGeom prst="rect">
            <a:avLst/>
          </a:prstGeom>
          <a:solidFill>
            <a:srgbClr val="0FB7BD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Janet, a student at Palmer School in America, is talking about her school. Guess the answers to these questions. </a:t>
            </a:r>
          </a:p>
        </p:txBody>
      </p:sp>
      <p:sp>
        <p:nvSpPr>
          <p:cNvPr id="2" name="Rectangle 1"/>
          <p:cNvSpPr/>
          <p:nvPr/>
        </p:nvSpPr>
        <p:spPr>
          <a:xfrm>
            <a:off x="918159" y="1796142"/>
            <a:ext cx="7307683" cy="1458688"/>
          </a:xfrm>
          <a:prstGeom prst="rect">
            <a:avLst/>
          </a:prstGeom>
          <a:solidFill>
            <a:schemeClr val="bg2">
              <a:lumMod val="75000"/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252245" y="1970235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1.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716185" y="1978888"/>
            <a:ext cx="6509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/>
              <a:t>Do you think the students there wear uniforms?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252245" y="2614644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2.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716185" y="2623297"/>
            <a:ext cx="6509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/>
              <a:t>Do they learn Vietnamese as a foreign language?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273628" y="3505200"/>
            <a:ext cx="65967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Listen to the talk and check your guesses.</a:t>
            </a:r>
          </a:p>
        </p:txBody>
      </p:sp>
      <p:pic>
        <p:nvPicPr>
          <p:cNvPr id="3" name="Bản sao của B1_08">
            <a:hlinkClick r:id="" action="ppaction://media"/>
            <a:extLst>
              <a:ext uri="{FF2B5EF4-FFF2-40B4-BE49-F238E27FC236}">
                <a16:creationId xmlns:a16="http://schemas.microsoft.com/office/drawing/2014/main" id="{94DA427D-E1E9-43D9-B563-1E92491E362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560252" y="3505200"/>
            <a:ext cx="487363" cy="487363"/>
          </a:xfrm>
          <a:prstGeom prst="rect">
            <a:avLst/>
          </a:prstGeom>
        </p:spPr>
      </p:pic>
      <p:sp>
        <p:nvSpPr>
          <p:cNvPr id="13" name="Rounded Rectangle 2">
            <a:hlinkClick r:id="rId7" action="ppaction://hlinksldjump"/>
            <a:extLst>
              <a:ext uri="{FF2B5EF4-FFF2-40B4-BE49-F238E27FC236}">
                <a16:creationId xmlns:a16="http://schemas.microsoft.com/office/drawing/2014/main" id="{EA198DC3-92CA-463C-B76D-A1AFEB0AC768}"/>
              </a:ext>
            </a:extLst>
          </p:cNvPr>
          <p:cNvSpPr/>
          <p:nvPr/>
        </p:nvSpPr>
        <p:spPr>
          <a:xfrm>
            <a:off x="8315498" y="3443923"/>
            <a:ext cx="548640" cy="548640"/>
          </a:xfrm>
          <a:prstGeom prst="ellipse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pc="-100" dirty="0">
                <a:solidFill>
                  <a:srgbClr val="FF0000"/>
                </a:solidFill>
              </a:rPr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324056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81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104779"/>
            <a:ext cx="627229" cy="6216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827313" y="172065"/>
            <a:ext cx="6548847" cy="461665"/>
          </a:xfrm>
          <a:prstGeom prst="rect">
            <a:avLst/>
          </a:prstGeom>
          <a:solidFill>
            <a:srgbClr val="0FB7BD">
              <a:alpha val="87000"/>
            </a:srgb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b="1" spc="-50" dirty="0">
                <a:effectLst>
                  <a:glow rad="889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  <a:t>Listen again and choose the correct answer A or B.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1285599" y="1755600"/>
            <a:ext cx="2684640" cy="461665"/>
            <a:chOff x="1230086" y="1785257"/>
            <a:chExt cx="2684640" cy="461665"/>
          </a:xfrm>
        </p:grpSpPr>
        <p:sp>
          <p:nvSpPr>
            <p:cNvPr id="17" name="TextBox 16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0070C0"/>
                  </a:solidFill>
                </a:rPr>
                <a:t>A</a:t>
              </a:r>
              <a:r>
                <a:rPr lang="en-US" sz="2400" dirty="0">
                  <a:solidFill>
                    <a:srgbClr val="0088EE"/>
                  </a:solidFill>
                </a:rPr>
                <a:t>.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611085" y="1785257"/>
              <a:ext cx="230364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maths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027179" y="1749262"/>
            <a:ext cx="2499351" cy="461665"/>
            <a:chOff x="1230086" y="1785257"/>
            <a:chExt cx="2499351" cy="461665"/>
          </a:xfrm>
        </p:grpSpPr>
        <p:sp>
          <p:nvSpPr>
            <p:cNvPr id="20" name="TextBox 19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611086" y="1785257"/>
              <a:ext cx="21183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science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882834" y="2300323"/>
            <a:ext cx="7111847" cy="461665"/>
            <a:chOff x="363373" y="2525685"/>
            <a:chExt cx="7111847" cy="461665"/>
          </a:xfrm>
        </p:grpSpPr>
        <p:grpSp>
          <p:nvGrpSpPr>
            <p:cNvPr id="24" name="Group 23"/>
            <p:cNvGrpSpPr/>
            <p:nvPr/>
          </p:nvGrpSpPr>
          <p:grpSpPr>
            <a:xfrm>
              <a:off x="363373" y="2525685"/>
              <a:ext cx="7111847" cy="461665"/>
              <a:chOff x="369902" y="2142097"/>
              <a:chExt cx="7111847" cy="461665"/>
            </a:xfrm>
          </p:grpSpPr>
          <p:sp>
            <p:nvSpPr>
              <p:cNvPr id="26" name="TextBox 25"/>
              <p:cNvSpPr txBox="1"/>
              <p:nvPr/>
            </p:nvSpPr>
            <p:spPr>
              <a:xfrm>
                <a:off x="369902" y="2142097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2.</a:t>
                </a: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776153" y="2142097"/>
                <a:ext cx="670559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Today Janet           her uniform.</a:t>
                </a:r>
              </a:p>
            </p:txBody>
          </p:sp>
        </p:grpSp>
        <p:cxnSp>
          <p:nvCxnSpPr>
            <p:cNvPr id="25" name="Straight Connector 24"/>
            <p:cNvCxnSpPr/>
            <p:nvPr/>
          </p:nvCxnSpPr>
          <p:spPr>
            <a:xfrm>
              <a:off x="2329886" y="2852057"/>
              <a:ext cx="64008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/>
          <p:cNvGrpSpPr/>
          <p:nvPr/>
        </p:nvGrpSpPr>
        <p:grpSpPr>
          <a:xfrm>
            <a:off x="1296486" y="2778381"/>
            <a:ext cx="2340436" cy="461665"/>
            <a:chOff x="1230086" y="1785257"/>
            <a:chExt cx="2340436" cy="461665"/>
          </a:xfrm>
        </p:grpSpPr>
        <p:sp>
          <p:nvSpPr>
            <p:cNvPr id="29" name="TextBox 28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611086" y="1785257"/>
              <a:ext cx="19594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is wearing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4035343" y="2772043"/>
            <a:ext cx="2319736" cy="461665"/>
            <a:chOff x="1230086" y="1785257"/>
            <a:chExt cx="2319736" cy="461665"/>
          </a:xfrm>
        </p:grpSpPr>
        <p:sp>
          <p:nvSpPr>
            <p:cNvPr id="32" name="TextBox 31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611086" y="1785257"/>
              <a:ext cx="19387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isn’t wearing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882834" y="3312216"/>
            <a:ext cx="7061016" cy="470318"/>
            <a:chOff x="838203" y="3668444"/>
            <a:chExt cx="7061016" cy="470318"/>
          </a:xfrm>
        </p:grpSpPr>
        <p:grpSp>
          <p:nvGrpSpPr>
            <p:cNvPr id="35" name="Group 34"/>
            <p:cNvGrpSpPr/>
            <p:nvPr/>
          </p:nvGrpSpPr>
          <p:grpSpPr>
            <a:xfrm>
              <a:off x="838203" y="3668444"/>
              <a:ext cx="7061016" cy="470318"/>
              <a:chOff x="363373" y="4026312"/>
              <a:chExt cx="7061016" cy="470318"/>
            </a:xfrm>
          </p:grpSpPr>
          <p:sp>
            <p:nvSpPr>
              <p:cNvPr id="37" name="TextBox 36"/>
              <p:cNvSpPr txBox="1"/>
              <p:nvPr/>
            </p:nvSpPr>
            <p:spPr>
              <a:xfrm>
                <a:off x="363373" y="4034965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3.</a:t>
                </a: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838203" y="4026312"/>
                <a:ext cx="658618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Janet studies          for two hours a week.</a:t>
                </a:r>
              </a:p>
            </p:txBody>
          </p:sp>
        </p:grpSp>
        <p:cxnSp>
          <p:nvCxnSpPr>
            <p:cNvPr id="36" name="Straight Connector 35"/>
            <p:cNvCxnSpPr/>
            <p:nvPr/>
          </p:nvCxnSpPr>
          <p:spPr>
            <a:xfrm flipV="1">
              <a:off x="3032770" y="3984168"/>
              <a:ext cx="64008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8"/>
          <p:cNvGrpSpPr/>
          <p:nvPr/>
        </p:nvGrpSpPr>
        <p:grpSpPr>
          <a:xfrm>
            <a:off x="1263827" y="3856574"/>
            <a:ext cx="3374583" cy="461665"/>
            <a:chOff x="1230086" y="1785257"/>
            <a:chExt cx="3374583" cy="461665"/>
          </a:xfrm>
        </p:grpSpPr>
        <p:sp>
          <p:nvSpPr>
            <p:cNvPr id="40" name="TextBox 39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611086" y="1785257"/>
              <a:ext cx="29935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English</a:t>
              </a: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4031530" y="3850236"/>
            <a:ext cx="3002378" cy="461665"/>
            <a:chOff x="1230086" y="1785257"/>
            <a:chExt cx="3002378" cy="461665"/>
          </a:xfrm>
        </p:grpSpPr>
        <p:sp>
          <p:nvSpPr>
            <p:cNvPr id="43" name="TextBox 42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611085" y="1785257"/>
              <a:ext cx="262137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Vietnamese</a:t>
              </a: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893720" y="4453491"/>
            <a:ext cx="6812122" cy="470318"/>
            <a:chOff x="685414" y="6027003"/>
            <a:chExt cx="6812122" cy="470318"/>
          </a:xfrm>
        </p:grpSpPr>
        <p:grpSp>
          <p:nvGrpSpPr>
            <p:cNvPr id="46" name="Group 45"/>
            <p:cNvGrpSpPr/>
            <p:nvPr/>
          </p:nvGrpSpPr>
          <p:grpSpPr>
            <a:xfrm>
              <a:off x="685414" y="6027003"/>
              <a:ext cx="6812122" cy="470318"/>
              <a:chOff x="363373" y="3312302"/>
              <a:chExt cx="6812122" cy="470318"/>
            </a:xfrm>
          </p:grpSpPr>
          <p:sp>
            <p:nvSpPr>
              <p:cNvPr id="48" name="TextBox 47"/>
              <p:cNvSpPr txBox="1"/>
              <p:nvPr/>
            </p:nvSpPr>
            <p:spPr>
              <a:xfrm>
                <a:off x="363373" y="3320955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4.</a:t>
                </a:r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781053" y="3312302"/>
                <a:ext cx="639444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Janet usually does her homework          .</a:t>
                </a:r>
              </a:p>
            </p:txBody>
          </p:sp>
        </p:grpSp>
        <p:cxnSp>
          <p:nvCxnSpPr>
            <p:cNvPr id="47" name="Straight Connector 46"/>
            <p:cNvCxnSpPr/>
            <p:nvPr/>
          </p:nvCxnSpPr>
          <p:spPr>
            <a:xfrm flipV="1">
              <a:off x="5380694" y="6357257"/>
              <a:ext cx="64008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 49"/>
          <p:cNvGrpSpPr/>
          <p:nvPr/>
        </p:nvGrpSpPr>
        <p:grpSpPr>
          <a:xfrm>
            <a:off x="1270570" y="4954111"/>
            <a:ext cx="4018906" cy="461665"/>
            <a:chOff x="1230086" y="1785257"/>
            <a:chExt cx="4018906" cy="461665"/>
          </a:xfrm>
        </p:grpSpPr>
        <p:sp>
          <p:nvSpPr>
            <p:cNvPr id="51" name="TextBox 50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1611086" y="1785257"/>
              <a:ext cx="363790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in the library</a:t>
              </a: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4043670" y="4937149"/>
            <a:ext cx="4153626" cy="461665"/>
            <a:chOff x="1230086" y="1785257"/>
            <a:chExt cx="4153626" cy="461665"/>
          </a:xfrm>
        </p:grpSpPr>
        <p:sp>
          <p:nvSpPr>
            <p:cNvPr id="54" name="TextBox 53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1611086" y="1785257"/>
              <a:ext cx="37726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at home</a:t>
              </a: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850176" y="1298331"/>
            <a:ext cx="6973597" cy="470318"/>
            <a:chOff x="794659" y="707494"/>
            <a:chExt cx="6973597" cy="470318"/>
          </a:xfrm>
        </p:grpSpPr>
        <p:grpSp>
          <p:nvGrpSpPr>
            <p:cNvPr id="57" name="Group 56"/>
            <p:cNvGrpSpPr/>
            <p:nvPr/>
          </p:nvGrpSpPr>
          <p:grpSpPr>
            <a:xfrm>
              <a:off x="794659" y="707494"/>
              <a:ext cx="6973597" cy="470318"/>
              <a:chOff x="363373" y="1262747"/>
              <a:chExt cx="6973597" cy="470318"/>
            </a:xfrm>
          </p:grpSpPr>
          <p:sp>
            <p:nvSpPr>
              <p:cNvPr id="59" name="TextBox 58"/>
              <p:cNvSpPr txBox="1"/>
              <p:nvPr/>
            </p:nvSpPr>
            <p:spPr>
              <a:xfrm>
                <a:off x="363373" y="1262747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1.</a:t>
                </a:r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>
                <a:off x="827313" y="1271400"/>
                <a:ext cx="650965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Janet’s favourite teacher is her          teacher.</a:t>
                </a:r>
                <a:endParaRPr lang="en-US" sz="2400" i="1"/>
              </a:p>
            </p:txBody>
          </p:sp>
        </p:grpSp>
        <p:cxnSp>
          <p:nvCxnSpPr>
            <p:cNvPr id="58" name="Straight Connector 57"/>
            <p:cNvCxnSpPr/>
            <p:nvPr/>
          </p:nvCxnSpPr>
          <p:spPr>
            <a:xfrm>
              <a:off x="5158194" y="1034375"/>
              <a:ext cx="64008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Group 60"/>
          <p:cNvGrpSpPr/>
          <p:nvPr/>
        </p:nvGrpSpPr>
        <p:grpSpPr>
          <a:xfrm>
            <a:off x="904606" y="5542063"/>
            <a:ext cx="6869272" cy="470318"/>
            <a:chOff x="685414" y="6027003"/>
            <a:chExt cx="6869272" cy="470318"/>
          </a:xfrm>
        </p:grpSpPr>
        <p:grpSp>
          <p:nvGrpSpPr>
            <p:cNvPr id="62" name="Group 61"/>
            <p:cNvGrpSpPr/>
            <p:nvPr/>
          </p:nvGrpSpPr>
          <p:grpSpPr>
            <a:xfrm>
              <a:off x="685414" y="6027003"/>
              <a:ext cx="6869272" cy="470318"/>
              <a:chOff x="363373" y="3312302"/>
              <a:chExt cx="6869272" cy="470318"/>
            </a:xfrm>
          </p:grpSpPr>
          <p:sp>
            <p:nvSpPr>
              <p:cNvPr id="64" name="TextBox 63"/>
              <p:cNvSpPr txBox="1"/>
              <p:nvPr/>
            </p:nvSpPr>
            <p:spPr>
              <a:xfrm>
                <a:off x="363373" y="3320955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5.</a:t>
                </a: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838203" y="3312302"/>
                <a:ext cx="639444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Her class is going to have a biology lesson          .</a:t>
                </a:r>
              </a:p>
            </p:txBody>
          </p:sp>
        </p:grpSp>
        <p:cxnSp>
          <p:nvCxnSpPr>
            <p:cNvPr id="63" name="Straight Connector 62"/>
            <p:cNvCxnSpPr/>
            <p:nvPr/>
          </p:nvCxnSpPr>
          <p:spPr>
            <a:xfrm flipV="1">
              <a:off x="6383263" y="6357257"/>
              <a:ext cx="64008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6" name="Group 65"/>
          <p:cNvGrpSpPr/>
          <p:nvPr/>
        </p:nvGrpSpPr>
        <p:grpSpPr>
          <a:xfrm>
            <a:off x="1281456" y="6042683"/>
            <a:ext cx="2688784" cy="461665"/>
            <a:chOff x="1230086" y="1785257"/>
            <a:chExt cx="2688784" cy="461665"/>
          </a:xfrm>
        </p:grpSpPr>
        <p:sp>
          <p:nvSpPr>
            <p:cNvPr id="67" name="TextBox 66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1611086" y="1785257"/>
              <a:ext cx="23077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on a farm</a:t>
              </a: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4044761" y="6025721"/>
            <a:ext cx="2726153" cy="461665"/>
            <a:chOff x="1230086" y="1785257"/>
            <a:chExt cx="2726153" cy="461665"/>
          </a:xfrm>
        </p:grpSpPr>
        <p:sp>
          <p:nvSpPr>
            <p:cNvPr id="70" name="TextBox 69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1611085" y="1785257"/>
              <a:ext cx="234515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in the classroom</a:t>
              </a:r>
            </a:p>
          </p:txBody>
        </p:sp>
      </p:grpSp>
      <p:sp>
        <p:nvSpPr>
          <p:cNvPr id="72" name="Oval 71">
            <a:extLst>
              <a:ext uri="{FF2B5EF4-FFF2-40B4-BE49-F238E27FC236}">
                <a16:creationId xmlns:a16="http://schemas.microsoft.com/office/drawing/2014/main" id="{0679A8F5-8AD2-492D-B2EF-4B8ECFFA2C0C}"/>
              </a:ext>
            </a:extLst>
          </p:cNvPr>
          <p:cNvSpPr/>
          <p:nvPr/>
        </p:nvSpPr>
        <p:spPr>
          <a:xfrm>
            <a:off x="1270570" y="1768426"/>
            <a:ext cx="457200" cy="4572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99EE6A51-99CB-4760-92AA-D0E9572833D8}"/>
              </a:ext>
            </a:extLst>
          </p:cNvPr>
          <p:cNvSpPr/>
          <p:nvPr/>
        </p:nvSpPr>
        <p:spPr>
          <a:xfrm>
            <a:off x="4027179" y="3844792"/>
            <a:ext cx="457200" cy="4572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12176BDC-15EA-4A5F-B524-1CA58989543F}"/>
              </a:ext>
            </a:extLst>
          </p:cNvPr>
          <p:cNvSpPr/>
          <p:nvPr/>
        </p:nvSpPr>
        <p:spPr>
          <a:xfrm>
            <a:off x="1263827" y="4969573"/>
            <a:ext cx="457200" cy="4572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44C6E867-6148-49C1-B8FB-5CC5AB71085C}"/>
              </a:ext>
            </a:extLst>
          </p:cNvPr>
          <p:cNvSpPr/>
          <p:nvPr/>
        </p:nvSpPr>
        <p:spPr>
          <a:xfrm>
            <a:off x="1282210" y="6077450"/>
            <a:ext cx="457200" cy="4572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8DA91430-0BFF-49BA-BFE4-311608045006}"/>
              </a:ext>
            </a:extLst>
          </p:cNvPr>
          <p:cNvSpPr/>
          <p:nvPr/>
        </p:nvSpPr>
        <p:spPr>
          <a:xfrm>
            <a:off x="4043670" y="2800943"/>
            <a:ext cx="457200" cy="4572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TextBox 77"/>
          <p:cNvSpPr txBox="1"/>
          <p:nvPr/>
        </p:nvSpPr>
        <p:spPr>
          <a:xfrm>
            <a:off x="7404816" y="203187"/>
            <a:ext cx="1739184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b="1" dirty="0"/>
              <a:t>Guess</a:t>
            </a:r>
          </a:p>
        </p:txBody>
      </p:sp>
      <p:graphicFrame>
        <p:nvGraphicFramePr>
          <p:cNvPr id="79" name="Table 7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3447463"/>
              </p:ext>
            </p:extLst>
          </p:nvPr>
        </p:nvGraphicFramePr>
        <p:xfrm>
          <a:off x="7404816" y="826684"/>
          <a:ext cx="1739184" cy="60313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95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95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7217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   A</a:t>
                      </a:r>
                    </a:p>
                  </a:txBody>
                  <a:tcPr>
                    <a:solidFill>
                      <a:srgbClr val="0FB7B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B</a:t>
                      </a:r>
                    </a:p>
                  </a:txBody>
                  <a:tcPr>
                    <a:solidFill>
                      <a:srgbClr val="0FB7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04098">
                <a:tc>
                  <a:txBody>
                    <a:bodyPr/>
                    <a:lstStyle/>
                    <a:p>
                      <a:r>
                        <a:rPr lang="en-US" dirty="0"/>
                        <a:t>    </a:t>
                      </a:r>
                    </a:p>
                  </a:txBody>
                  <a:tcPr>
                    <a:solidFill>
                      <a:srgbClr val="A3E7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solidFill>
                      <a:srgbClr val="A3E7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028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  <p:bldP spid="73" grpId="0" animBg="1"/>
      <p:bldP spid="75" grpId="0" animBg="1"/>
      <p:bldP spid="76" grpId="0" animBg="1"/>
      <p:bldP spid="7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BC11514E-B568-4EDC-AA1A-6B7D24C74198}"/>
              </a:ext>
            </a:extLst>
          </p:cNvPr>
          <p:cNvGrpSpPr/>
          <p:nvPr/>
        </p:nvGrpSpPr>
        <p:grpSpPr>
          <a:xfrm>
            <a:off x="0" y="825911"/>
            <a:ext cx="9144000" cy="5311544"/>
            <a:chOff x="0" y="0"/>
            <a:chExt cx="9144000" cy="6137455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93B4FA3A-7C98-4049-9207-F7722E240A55}"/>
                </a:ext>
              </a:extLst>
            </p:cNvPr>
            <p:cNvSpPr/>
            <p:nvPr/>
          </p:nvSpPr>
          <p:spPr>
            <a:xfrm>
              <a:off x="0" y="0"/>
              <a:ext cx="9144000" cy="61374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99A6BE0-9C8A-4C38-B997-ADB4E8B327B7}"/>
                </a:ext>
              </a:extLst>
            </p:cNvPr>
            <p:cNvSpPr txBox="1"/>
            <p:nvPr/>
          </p:nvSpPr>
          <p:spPr>
            <a:xfrm>
              <a:off x="338595" y="720545"/>
              <a:ext cx="8486470" cy="3860416"/>
            </a:xfrm>
            <a:prstGeom prst="rect">
              <a:avLst/>
            </a:prstGeom>
            <a:noFill/>
            <a:ln w="19050">
              <a:solidFill>
                <a:srgbClr val="0FB7BD"/>
              </a:solidFill>
            </a:ln>
          </p:spPr>
          <p:txBody>
            <a:bodyPr wrap="square">
              <a:spAutoFit/>
            </a:bodyPr>
            <a:lstStyle/>
            <a:p>
              <a:pPr algn="just">
                <a:lnSpc>
                  <a:spcPct val="110000"/>
                </a:lnSpc>
              </a:pPr>
              <a:r>
                <a:rPr lang="en-US" sz="2800" b="0" i="0" dirty="0">
                  <a:solidFill>
                    <a:srgbClr val="333333"/>
                  </a:solidFill>
                  <a:effectLst/>
                </a:rPr>
                <a:t>Hi. My name's Janet. I'm eleven years old. I'm now in year 6 at Palmer School. I like it here. My classmates are friendly. The teachers at my school are nice and very helpful, and my </a:t>
              </a:r>
              <a:r>
                <a:rPr lang="en-US" sz="2800" b="0" i="0" dirty="0" err="1">
                  <a:solidFill>
                    <a:srgbClr val="333333"/>
                  </a:solidFill>
                  <a:effectLst/>
                </a:rPr>
                <a:t>favourite</a:t>
              </a:r>
              <a:r>
                <a:rPr lang="en-US" sz="2800" b="0" i="0" dirty="0">
                  <a:solidFill>
                    <a:srgbClr val="333333"/>
                  </a:solidFill>
                  <a:effectLst/>
                </a:rPr>
                <a:t> teacher is Mrs. Smith. She teaches us </a:t>
              </a:r>
              <a:r>
                <a:rPr lang="en-US" sz="2800" b="0" i="0" dirty="0" err="1">
                  <a:solidFill>
                    <a:srgbClr val="333333"/>
                  </a:solidFill>
                  <a:effectLst/>
                </a:rPr>
                <a:t>maths</a:t>
              </a:r>
              <a:r>
                <a:rPr lang="en-US" sz="2800" b="0" i="0" dirty="0">
                  <a:solidFill>
                    <a:srgbClr val="333333"/>
                  </a:solidFill>
                  <a:effectLst/>
                </a:rPr>
                <a:t>. I have two hours to study Vietnamese every week. I usually do my homework in the library. We wear our uniforms every day, but today we aren't. We're going to have a biology lesson on a farm.</a:t>
              </a:r>
              <a:endParaRPr lang="en-US" sz="2800" i="0" dirty="0">
                <a:effectLst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655EF60-59B4-4757-B066-A4ACC7BA287F}"/>
                </a:ext>
              </a:extLst>
            </p:cNvPr>
            <p:cNvSpPr txBox="1"/>
            <p:nvPr/>
          </p:nvSpPr>
          <p:spPr>
            <a:xfrm>
              <a:off x="3573041" y="135812"/>
              <a:ext cx="1997919" cy="461665"/>
            </a:xfrm>
            <a:prstGeom prst="rect">
              <a:avLst/>
            </a:prstGeom>
            <a:solidFill>
              <a:srgbClr val="0FB7BD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</a:rPr>
                <a:t>AUDIO SCRIPT</a:t>
              </a:r>
            </a:p>
          </p:txBody>
        </p:sp>
      </p:grpSp>
      <p:sp>
        <p:nvSpPr>
          <p:cNvPr id="8" name="Multiplication Sign 7">
            <a:hlinkClick r:id="rId6" action="ppaction://hlinksldjump"/>
            <a:extLst>
              <a:ext uri="{FF2B5EF4-FFF2-40B4-BE49-F238E27FC236}">
                <a16:creationId xmlns:a16="http://schemas.microsoft.com/office/drawing/2014/main" id="{159A5070-05F6-4C54-98F1-7743575FF3DA}"/>
              </a:ext>
            </a:extLst>
          </p:cNvPr>
          <p:cNvSpPr/>
          <p:nvPr/>
        </p:nvSpPr>
        <p:spPr>
          <a:xfrm>
            <a:off x="8209935" y="129441"/>
            <a:ext cx="491613" cy="461665"/>
          </a:xfrm>
          <a:prstGeom prst="mathMultiply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B2_20">
            <a:hlinkClick r:id="" action="ppaction://media"/>
            <a:extLst>
              <a:ext uri="{FF2B5EF4-FFF2-40B4-BE49-F238E27FC236}">
                <a16:creationId xmlns:a16="http://schemas.microsoft.com/office/drawing/2014/main" id="{1502ACA2-581C-43DD-BC20-9ECC50E4811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450538" y="652222"/>
            <a:ext cx="657397" cy="560994"/>
          </a:xfrm>
          <a:prstGeom prst="rect">
            <a:avLst/>
          </a:prstGeom>
        </p:spPr>
      </p:pic>
      <p:pic>
        <p:nvPicPr>
          <p:cNvPr id="9" name="Bản sao của B1_08">
            <a:hlinkClick r:id="" action="ppaction://media"/>
            <a:extLst>
              <a:ext uri="{FF2B5EF4-FFF2-40B4-BE49-F238E27FC236}">
                <a16:creationId xmlns:a16="http://schemas.microsoft.com/office/drawing/2014/main" id="{94DA427D-E1E9-43D9-B563-1E92491E362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803933" y="135812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884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81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62283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823467" y="2294445"/>
            <a:ext cx="4954515" cy="1717040"/>
            <a:chOff x="2094743" y="1826837"/>
            <a:chExt cx="4954515" cy="1717040"/>
          </a:xfrm>
        </p:grpSpPr>
        <p:grpSp>
          <p:nvGrpSpPr>
            <p:cNvPr id="12" name="Group 11"/>
            <p:cNvGrpSpPr/>
            <p:nvPr/>
          </p:nvGrpSpPr>
          <p:grpSpPr>
            <a:xfrm>
              <a:off x="2094743" y="1826837"/>
              <a:ext cx="4954515" cy="777611"/>
              <a:chOff x="2100847" y="1826837"/>
              <a:chExt cx="4954515" cy="777611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79262" y="1829932"/>
                <a:ext cx="4176100" cy="732987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00847" y="1826837"/>
                <a:ext cx="961782" cy="777611"/>
              </a:xfrm>
              <a:prstGeom prst="rect">
                <a:avLst/>
              </a:prstGeom>
            </p:spPr>
          </p:pic>
        </p:grpSp>
        <p:sp>
          <p:nvSpPr>
            <p:cNvPr id="6" name="TextBox 5"/>
            <p:cNvSpPr txBox="1"/>
            <p:nvPr/>
          </p:nvSpPr>
          <p:spPr>
            <a:xfrm>
              <a:off x="2796464" y="2835991"/>
              <a:ext cx="355717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rgbClr val="0084B1"/>
                  </a:solidFill>
                </a:rPr>
                <a:t>II. Writing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591321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04779"/>
            <a:ext cx="587409" cy="621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946650" y="77215"/>
            <a:ext cx="7903436" cy="830997"/>
          </a:xfrm>
          <a:prstGeom prst="rect">
            <a:avLst/>
          </a:prstGeom>
          <a:solidFill>
            <a:srgbClr val="0FB7BD">
              <a:alpha val="84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Write the answers to the following questions about your school. </a:t>
            </a:r>
          </a:p>
        </p:txBody>
      </p:sp>
      <p:grpSp>
        <p:nvGrpSpPr>
          <p:cNvPr id="45" name="Group 44"/>
          <p:cNvGrpSpPr/>
          <p:nvPr/>
        </p:nvGrpSpPr>
        <p:grpSpPr>
          <a:xfrm>
            <a:off x="0" y="1009476"/>
            <a:ext cx="9022673" cy="5773792"/>
            <a:chOff x="193701" y="1590291"/>
            <a:chExt cx="8653859" cy="5137079"/>
          </a:xfrm>
        </p:grpSpPr>
        <p:sp>
          <p:nvSpPr>
            <p:cNvPr id="47" name="Rounded Rectangle 46"/>
            <p:cNvSpPr/>
            <p:nvPr/>
          </p:nvSpPr>
          <p:spPr>
            <a:xfrm>
              <a:off x="193701" y="1590291"/>
              <a:ext cx="8653859" cy="5137079"/>
            </a:xfrm>
            <a:prstGeom prst="roundRect">
              <a:avLst/>
            </a:prstGeom>
            <a:solidFill>
              <a:srgbClr val="C0E6EA"/>
            </a:solidFill>
            <a:ln>
              <a:solidFill>
                <a:srgbClr val="C0E6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ounded Rectangle 47"/>
            <p:cNvSpPr/>
            <p:nvPr/>
          </p:nvSpPr>
          <p:spPr>
            <a:xfrm>
              <a:off x="277403" y="1674687"/>
              <a:ext cx="8444374" cy="4900773"/>
            </a:xfrm>
            <a:prstGeom prst="roundRect">
              <a:avLst/>
            </a:prstGeom>
            <a:solidFill>
              <a:srgbClr val="05A0B8"/>
            </a:solidFill>
            <a:ln>
              <a:solidFill>
                <a:srgbClr val="05A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ounded Rectangle 48"/>
            <p:cNvSpPr/>
            <p:nvPr/>
          </p:nvSpPr>
          <p:spPr>
            <a:xfrm>
              <a:off x="314872" y="1767152"/>
              <a:ext cx="8369436" cy="495214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1336117" y="1788127"/>
            <a:ext cx="5728817" cy="470318"/>
            <a:chOff x="363373" y="1262747"/>
            <a:chExt cx="5728817" cy="470318"/>
          </a:xfrm>
        </p:grpSpPr>
        <p:sp>
          <p:nvSpPr>
            <p:cNvPr id="51" name="TextBox 50"/>
            <p:cNvSpPr txBox="1"/>
            <p:nvPr/>
          </p:nvSpPr>
          <p:spPr>
            <a:xfrm>
              <a:off x="363373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</a:rPr>
                <a:t>1.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827314" y="1271400"/>
              <a:ext cx="52648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What is the name of your school?</a:t>
              </a:r>
              <a:endParaRPr lang="en-US" sz="2400" i="1"/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1336117" y="2785146"/>
            <a:ext cx="6471767" cy="461665"/>
            <a:chOff x="369902" y="2142097"/>
            <a:chExt cx="6471767" cy="461665"/>
          </a:xfrm>
        </p:grpSpPr>
        <p:sp>
          <p:nvSpPr>
            <p:cNvPr id="54" name="TextBox 53"/>
            <p:cNvSpPr txBox="1"/>
            <p:nvPr/>
          </p:nvSpPr>
          <p:spPr>
            <a:xfrm>
              <a:off x="369902" y="214209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2.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844733" y="2142097"/>
              <a:ext cx="59969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Where is your school?</a:t>
              </a:r>
              <a:endParaRPr lang="en-US" sz="2400" dirty="0"/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1336117" y="3773512"/>
            <a:ext cx="6471767" cy="470318"/>
            <a:chOff x="363373" y="4026312"/>
            <a:chExt cx="6471767" cy="470318"/>
          </a:xfrm>
        </p:grpSpPr>
        <p:sp>
          <p:nvSpPr>
            <p:cNvPr id="57" name="TextBox 56"/>
            <p:cNvSpPr txBox="1"/>
            <p:nvPr/>
          </p:nvSpPr>
          <p:spPr>
            <a:xfrm>
              <a:off x="363373" y="403496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3.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838204" y="4026312"/>
              <a:ext cx="59969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How many classes does your school have?</a:t>
              </a: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1336117" y="4761878"/>
            <a:ext cx="6471767" cy="470318"/>
            <a:chOff x="363373" y="3312302"/>
            <a:chExt cx="6471767" cy="470318"/>
          </a:xfrm>
        </p:grpSpPr>
        <p:sp>
          <p:nvSpPr>
            <p:cNvPr id="60" name="TextBox 59"/>
            <p:cNvSpPr txBox="1"/>
            <p:nvPr/>
          </p:nvSpPr>
          <p:spPr>
            <a:xfrm>
              <a:off x="363373" y="332095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4.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838204" y="3312302"/>
              <a:ext cx="59969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What do students do at your school?</a:t>
              </a: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1336117" y="5767550"/>
            <a:ext cx="6471767" cy="470318"/>
            <a:chOff x="363373" y="5669935"/>
            <a:chExt cx="6471767" cy="470318"/>
          </a:xfrm>
        </p:grpSpPr>
        <p:sp>
          <p:nvSpPr>
            <p:cNvPr id="63" name="TextBox 62"/>
            <p:cNvSpPr txBox="1"/>
            <p:nvPr/>
          </p:nvSpPr>
          <p:spPr>
            <a:xfrm>
              <a:off x="363373" y="5678588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5.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838204" y="5669935"/>
              <a:ext cx="59969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What do you like about your school?</a:t>
              </a:r>
            </a:p>
          </p:txBody>
        </p:sp>
      </p:grpSp>
      <p:cxnSp>
        <p:nvCxnSpPr>
          <p:cNvPr id="65" name="Straight Connector 64"/>
          <p:cNvCxnSpPr/>
          <p:nvPr/>
        </p:nvCxnSpPr>
        <p:spPr>
          <a:xfrm>
            <a:off x="1607505" y="2626331"/>
            <a:ext cx="648015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V="1">
            <a:off x="1607505" y="3693131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V="1">
            <a:off x="1611630" y="4700750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V="1">
            <a:off x="1611630" y="5767550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V="1">
            <a:off x="1611630" y="6674330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>
            <a:off x="1347547" y="2491740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>
            <a:off x="1347547" y="3592830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>
            <a:off x="1347547" y="4541520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>
            <a:off x="1347547" y="5642610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>
            <a:off x="1077368" y="6549390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786564" y="2258445"/>
            <a:ext cx="5723708" cy="461665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</a:rPr>
              <a:t>It’s Nguyen </a:t>
            </a:r>
            <a:r>
              <a:rPr lang="en-US" sz="2400" b="1" dirty="0" err="1">
                <a:solidFill>
                  <a:srgbClr val="FFFF00"/>
                </a:solidFill>
              </a:rPr>
              <a:t>Trai</a:t>
            </a:r>
            <a:r>
              <a:rPr lang="en-US" sz="2400" b="1" dirty="0">
                <a:solidFill>
                  <a:srgbClr val="FFFF00"/>
                </a:solidFill>
              </a:rPr>
              <a:t> Secondary school</a:t>
            </a:r>
            <a:r>
              <a:rPr lang="en-US" dirty="0"/>
              <a:t>.</a:t>
            </a:r>
            <a:endParaRPr lang="en-GB" dirty="0"/>
          </a:p>
        </p:txBody>
      </p:sp>
      <p:sp>
        <p:nvSpPr>
          <p:cNvPr id="37" name="TextBox 36"/>
          <p:cNvSpPr txBox="1"/>
          <p:nvPr/>
        </p:nvSpPr>
        <p:spPr>
          <a:xfrm>
            <a:off x="1703070" y="3246811"/>
            <a:ext cx="5831586" cy="461665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</a:rPr>
              <a:t>It’s in Mo </a:t>
            </a:r>
            <a:r>
              <a:rPr lang="en-US" sz="2400" b="1" dirty="0" err="1">
                <a:solidFill>
                  <a:srgbClr val="FFFF00"/>
                </a:solidFill>
              </a:rPr>
              <a:t>Duc</a:t>
            </a:r>
            <a:r>
              <a:rPr lang="en-US" sz="2400" b="1" dirty="0">
                <a:solidFill>
                  <a:srgbClr val="FFFF00"/>
                </a:solidFill>
              </a:rPr>
              <a:t> District, </a:t>
            </a:r>
            <a:r>
              <a:rPr lang="en-US" sz="2400" b="1" dirty="0" err="1">
                <a:solidFill>
                  <a:srgbClr val="FFFF00"/>
                </a:solidFill>
              </a:rPr>
              <a:t>Quang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Ngai</a:t>
            </a:r>
            <a:r>
              <a:rPr lang="en-US" sz="2400" b="1" dirty="0">
                <a:solidFill>
                  <a:srgbClr val="FFFF00"/>
                </a:solidFill>
              </a:rPr>
              <a:t> city</a:t>
            </a:r>
            <a:endParaRPr lang="en-GB" sz="2400" b="1" dirty="0">
              <a:solidFill>
                <a:srgbClr val="FFFF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710146" y="4235177"/>
            <a:ext cx="5824510" cy="461665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</a:rPr>
              <a:t>It has 16 classes</a:t>
            </a:r>
            <a:endParaRPr lang="en-GB" sz="2400" b="1" dirty="0">
              <a:solidFill>
                <a:srgbClr val="FFFF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703070" y="5314538"/>
            <a:ext cx="7290846" cy="461665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</a:rPr>
              <a:t>They learn many subjects and play games at </a:t>
            </a:r>
            <a:r>
              <a:rPr lang="en-US" sz="2400" b="1" dirty="0" err="1">
                <a:solidFill>
                  <a:srgbClr val="FFFF00"/>
                </a:solidFill>
              </a:rPr>
              <a:t>breaktime</a:t>
            </a:r>
            <a:endParaRPr lang="en-GB" sz="2400" b="1" dirty="0">
              <a:solidFill>
                <a:srgbClr val="FFFF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525308" y="6143668"/>
            <a:ext cx="7468608" cy="461665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</a:rPr>
              <a:t>The students are friendly , teachers are nice and helpful.</a:t>
            </a:r>
            <a:endParaRPr lang="en-GB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355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7" grpId="0" animBg="1"/>
      <p:bldP spid="38" grpId="0" animBg="1"/>
      <p:bldP spid="39" grpId="0" animBg="1"/>
      <p:bldP spid="41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1296</TotalTime>
  <Words>766</Words>
  <Application>Microsoft Office PowerPoint</Application>
  <PresentationFormat>On-screen Show (4:3)</PresentationFormat>
  <Paragraphs>108</Paragraphs>
  <Slides>13</Slides>
  <Notes>0</Notes>
  <HiddenSlides>1</HiddenSlides>
  <MMClips>3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.VnArabia</vt:lpstr>
      <vt:lpstr>.VnVogueH</vt:lpstr>
      <vt:lpstr>Arial</vt:lpstr>
      <vt:lpstr>Calibri</vt:lpstr>
      <vt:lpstr>Cambria</vt:lpstr>
      <vt:lpstr>Comic Sans MS</vt:lpstr>
      <vt:lpstr>Times New Roman</vt:lpstr>
      <vt:lpstr>Wingdings</vt:lpstr>
      <vt:lpstr>Adjacency</vt:lpstr>
      <vt:lpstr>* Which school do you like best? Talk about it.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Model writing: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Trang Nguyen</cp:lastModifiedBy>
  <cp:revision>107</cp:revision>
  <dcterms:created xsi:type="dcterms:W3CDTF">2020-12-09T02:04:09Z</dcterms:created>
  <dcterms:modified xsi:type="dcterms:W3CDTF">2023-08-03T13:52:43Z</dcterms:modified>
</cp:coreProperties>
</file>